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8" r:id="rId2"/>
    <p:sldId id="259" r:id="rId3"/>
    <p:sldId id="260" r:id="rId4"/>
    <p:sldId id="262" r:id="rId5"/>
    <p:sldId id="268" r:id="rId6"/>
    <p:sldId id="264" r:id="rId7"/>
    <p:sldId id="269" r:id="rId8"/>
    <p:sldId id="265" r:id="rId9"/>
  </p:sldIdLst>
  <p:sldSz cx="12192000" cy="6858000"/>
  <p:notesSz cx="6858000" cy="9144000"/>
  <p:embeddedFontLst>
    <p:embeddedFont>
      <p:font typeface="맑은 고딕" pitchFamily="50" charset="-127"/>
      <p:regular r:id="rId11"/>
      <p:bold r:id="rId12"/>
    </p:embeddedFont>
    <p:embeddedFont>
      <p:font typeface="Pretendard ExtraBold" charset="-127"/>
      <p:bold r:id="rId13"/>
    </p:embeddedFont>
    <p:embeddedFont>
      <p:font typeface="Pretendard Medium" charset="-127"/>
      <p:regular r:id="rId14"/>
    </p:embeddedFont>
    <p:embeddedFont>
      <p:font typeface="Pretendard Light" charset="-127"/>
      <p:regular r:id="rId15"/>
    </p:embeddedFont>
    <p:embeddedFont>
      <p:font typeface="Pretendard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DAFE"/>
    <a:srgbClr val="66478B"/>
    <a:srgbClr val="FEDBFE"/>
    <a:srgbClr val="C8D5EE"/>
    <a:srgbClr val="D0DB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73592" autoAdjust="0"/>
  </p:normalViewPr>
  <p:slideViewPr>
    <p:cSldViewPr snapToGrid="0">
      <p:cViewPr varScale="1">
        <p:scale>
          <a:sx n="64" d="100"/>
          <a:sy n="64" d="100"/>
        </p:scale>
        <p:origin x="-1494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2BCFB0-EC35-4C13-AC8A-84FF67AD1622}" type="doc">
      <dgm:prSet loTypeId="urn:microsoft.com/office/officeart/2005/8/layout/pList1" loCatId="list" qsTypeId="urn:microsoft.com/office/officeart/2005/8/quickstyle/simple1" qsCatId="simple" csTypeId="urn:microsoft.com/office/officeart/2005/8/colors/accent1_2" csCatId="accent1" phldr="1"/>
      <dgm:spPr/>
    </dgm:pt>
    <dgm:pt modelId="{6653A607-A364-4E7B-B176-DC8A44A1659A}">
      <dgm:prSet phldrT="[텍스트]" custT="1"/>
      <dgm:spPr/>
      <dgm:t>
        <a:bodyPr/>
        <a:lstStyle/>
        <a:p>
          <a:pPr latinLnBrk="1"/>
          <a:endParaRPr lang="en-US" altLang="ko-KR" sz="2000" dirty="0">
            <a:solidFill>
              <a:schemeClr val="tx1">
                <a:lumMod val="65000"/>
                <a:lumOff val="35000"/>
              </a:schemeClr>
            </a:solidFill>
          </a:endParaRPr>
        </a:p>
        <a:p>
          <a:pPr latinLnBrk="1"/>
          <a:r>
            <a: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rPr>
            <a:t>VR / PC GAME</a:t>
          </a:r>
          <a:endParaRPr lang="ko-KR" altLang="en-US" sz="2000" dirty="0">
            <a:solidFill>
              <a:schemeClr val="tx1">
                <a:lumMod val="65000"/>
                <a:lumOff val="35000"/>
              </a:schemeClr>
            </a:solidFill>
            <a:latin typeface="Pretendard Medium" panose="02000603000000020004" pitchFamily="50" charset="-127"/>
            <a:ea typeface="Pretendard Medium" panose="02000603000000020004" pitchFamily="50" charset="-127"/>
            <a:cs typeface="Pretendard Medium" panose="02000603000000020004" pitchFamily="50" charset="-127"/>
          </a:endParaRPr>
        </a:p>
      </dgm:t>
    </dgm:pt>
    <dgm:pt modelId="{C166F1ED-0BD3-451C-8586-8410A75AB5B9}" type="parTrans" cxnId="{F2D16DE1-263E-4E05-BCA8-6CDC8EFB18FF}">
      <dgm:prSet/>
      <dgm:spPr/>
      <dgm:t>
        <a:bodyPr/>
        <a:lstStyle/>
        <a:p>
          <a:pPr latinLnBrk="1"/>
          <a:endParaRPr lang="ko-KR" altLang="en-US"/>
        </a:p>
      </dgm:t>
    </dgm:pt>
    <dgm:pt modelId="{2CF8A205-74D7-4D3A-8282-E167269E3C4A}" type="sibTrans" cxnId="{F2D16DE1-263E-4E05-BCA8-6CDC8EFB18FF}">
      <dgm:prSet/>
      <dgm:spPr/>
      <dgm:t>
        <a:bodyPr/>
        <a:lstStyle/>
        <a:p>
          <a:pPr latinLnBrk="1"/>
          <a:endParaRPr lang="ko-KR" altLang="en-US"/>
        </a:p>
      </dgm:t>
    </dgm:pt>
    <dgm:pt modelId="{A2E2C2EC-A1FA-473D-BCEE-CD2480F6DB2B}">
      <dgm:prSet phldrT="[텍스트]" custT="1"/>
      <dgm:spPr/>
      <dgm:t>
        <a:bodyPr/>
        <a:lstStyle/>
        <a:p>
          <a:pPr latinLnBrk="1"/>
          <a:endParaRPr lang="en-US" altLang="ko-KR" sz="2000" dirty="0">
            <a:solidFill>
              <a:schemeClr val="tx1">
                <a:lumMod val="65000"/>
                <a:lumOff val="35000"/>
              </a:schemeClr>
            </a:solidFill>
          </a:endParaRPr>
        </a:p>
        <a:p>
          <a:pPr latinLnBrk="1"/>
          <a:r>
            <a: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rPr>
            <a:t>3D </a:t>
          </a:r>
          <a:r>
            <a: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rPr>
            <a:t>퍼즐 어드벤처 게임</a:t>
          </a:r>
        </a:p>
      </dgm:t>
    </dgm:pt>
    <dgm:pt modelId="{4ADF8843-E655-4EF9-B2ED-5F8F0286CB0A}" type="parTrans" cxnId="{EA4FBE7A-2061-4B21-BEC7-A489F8588C11}">
      <dgm:prSet/>
      <dgm:spPr/>
      <dgm:t>
        <a:bodyPr/>
        <a:lstStyle/>
        <a:p>
          <a:pPr latinLnBrk="1"/>
          <a:endParaRPr lang="ko-KR" altLang="en-US"/>
        </a:p>
      </dgm:t>
    </dgm:pt>
    <dgm:pt modelId="{56010D15-0DA0-46EB-B674-1A13324645B0}" type="sibTrans" cxnId="{EA4FBE7A-2061-4B21-BEC7-A489F8588C11}">
      <dgm:prSet/>
      <dgm:spPr/>
      <dgm:t>
        <a:bodyPr/>
        <a:lstStyle/>
        <a:p>
          <a:pPr latinLnBrk="1"/>
          <a:endParaRPr lang="ko-KR" altLang="en-US"/>
        </a:p>
      </dgm:t>
    </dgm:pt>
    <dgm:pt modelId="{AF8A06DA-E5D4-4103-81C2-8D9C3B28E0A4}">
      <dgm:prSet phldrT="[텍스트]" custT="1"/>
      <dgm:spPr/>
      <dgm:t>
        <a:bodyPr/>
        <a:lstStyle/>
        <a:p>
          <a:pPr latinLnBrk="1"/>
          <a:endParaRPr lang="en-US" altLang="ko-KR" sz="2000" dirty="0">
            <a:solidFill>
              <a:schemeClr val="tx1">
                <a:lumMod val="65000"/>
                <a:lumOff val="35000"/>
              </a:schemeClr>
            </a:solidFill>
          </a:endParaRPr>
        </a:p>
        <a:p>
          <a:pPr latinLnBrk="1"/>
          <a:r>
            <a: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rPr>
            <a:t>패키지 게임</a:t>
          </a:r>
        </a:p>
      </dgm:t>
    </dgm:pt>
    <dgm:pt modelId="{7CAF63CB-0AFE-476F-A9C3-62DE2C3CACC6}" type="parTrans" cxnId="{3B81F393-DF3F-4B2E-A8CC-E02C405AEAC3}">
      <dgm:prSet/>
      <dgm:spPr/>
      <dgm:t>
        <a:bodyPr/>
        <a:lstStyle/>
        <a:p>
          <a:pPr latinLnBrk="1"/>
          <a:endParaRPr lang="ko-KR" altLang="en-US"/>
        </a:p>
      </dgm:t>
    </dgm:pt>
    <dgm:pt modelId="{43593BFC-BB09-4C85-95B1-699BCA324B63}" type="sibTrans" cxnId="{3B81F393-DF3F-4B2E-A8CC-E02C405AEAC3}">
      <dgm:prSet/>
      <dgm:spPr/>
      <dgm:t>
        <a:bodyPr/>
        <a:lstStyle/>
        <a:p>
          <a:pPr latinLnBrk="1"/>
          <a:endParaRPr lang="ko-KR" altLang="en-US"/>
        </a:p>
      </dgm:t>
    </dgm:pt>
    <dgm:pt modelId="{F4219F55-D147-4EEA-BE48-6B7FBD3C04C2}" type="pres">
      <dgm:prSet presAssocID="{4F2BCFB0-EC35-4C13-AC8A-84FF67AD1622}" presName="Name0" presStyleCnt="0">
        <dgm:presLayoutVars>
          <dgm:dir/>
          <dgm:resizeHandles val="exact"/>
        </dgm:presLayoutVars>
      </dgm:prSet>
      <dgm:spPr/>
    </dgm:pt>
    <dgm:pt modelId="{CA8C2D75-9544-407D-901F-06ED1CDA18C9}" type="pres">
      <dgm:prSet presAssocID="{6653A607-A364-4E7B-B176-DC8A44A1659A}" presName="compNode" presStyleCnt="0"/>
      <dgm:spPr/>
    </dgm:pt>
    <dgm:pt modelId="{64EE5C10-C6B5-4DA1-91AE-B2C239B5BDEC}" type="pres">
      <dgm:prSet presAssocID="{6653A607-A364-4E7B-B176-DC8A44A1659A}" presName="pictRect" presStyleLbl="nod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>
          <a:noFill/>
        </a:ln>
        <a:effectLst>
          <a:outerShdw dist="88900" dir="2700000" algn="tl" rotWithShape="0">
            <a:schemeClr val="tx2">
              <a:lumMod val="40000"/>
              <a:lumOff val="60000"/>
              <a:alpha val="39000"/>
            </a:schemeClr>
          </a:outerShdw>
        </a:effectLst>
      </dgm:spPr>
      <dgm:extLst>
        <a:ext uri="{E40237B7-FDA0-4F09-8148-C483321AD2D9}">
          <dgm14:cNvPr xmlns:dgm14="http://schemas.microsoft.com/office/drawing/2010/diagram" id="0" name="" descr="의류, 사람, 보라색, 인간의 얼굴이(가) 표시된 사진&#10;&#10;자동 생성된 설명">
            <a:extLst>
              <a:ext uri="{FF2B5EF4-FFF2-40B4-BE49-F238E27FC236}">
                <a16:creationId xmlns:a16="http://schemas.microsoft.com/office/drawing/2014/main" xmlns="" id="{42852D9D-94E7-B1C7-1396-6A000F99F14A}"/>
              </a:ext>
            </a:extLst>
          </dgm14:cNvPr>
        </a:ext>
      </dgm:extLst>
    </dgm:pt>
    <dgm:pt modelId="{81C8CA5F-B113-455D-B9D2-0C2134E339CE}" type="pres">
      <dgm:prSet presAssocID="{6653A607-A364-4E7B-B176-DC8A44A1659A}" presName="textRect" presStyleLbl="revTx" presStyleIdx="0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2D01341-FA0D-46B3-A773-339A89262C57}" type="pres">
      <dgm:prSet presAssocID="{2CF8A205-74D7-4D3A-8282-E167269E3C4A}" presName="sibTrans" presStyleLbl="sibTrans2D1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DF0A9108-3EBB-42EC-98BF-06DFC584EC19}" type="pres">
      <dgm:prSet presAssocID="{A2E2C2EC-A1FA-473D-BCEE-CD2480F6DB2B}" presName="compNode" presStyleCnt="0"/>
      <dgm:spPr/>
    </dgm:pt>
    <dgm:pt modelId="{F2528C98-095A-4635-B318-771B11F1C3E9}" type="pres">
      <dgm:prSet presAssocID="{A2E2C2EC-A1FA-473D-BCEE-CD2480F6DB2B}" presName="pictRect" presStyleLbl="node1" presStyleIdx="1" presStyleCnt="3" custLinFactNeighborY="-7214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>
          <a:noFill/>
        </a:ln>
        <a:effectLst>
          <a:outerShdw dist="88900" dir="2700000" algn="ctr" rotWithShape="0">
            <a:schemeClr val="tx2">
              <a:lumMod val="40000"/>
              <a:lumOff val="60000"/>
              <a:alpha val="39000"/>
            </a:schemeClr>
          </a:outerShdw>
        </a:effectLst>
      </dgm:spPr>
      <dgm:extLst>
        <a:ext uri="{E40237B7-FDA0-4F09-8148-C483321AD2D9}">
          <dgm14:cNvPr xmlns:dgm14="http://schemas.microsoft.com/office/drawing/2010/diagram" id="0" name="" descr="건물, 바이올렛색, 마젠타, 보라색이(가) 표시된 사진&#10;&#10;자동 생성된 설명">
            <a:extLst>
              <a:ext uri="{FF2B5EF4-FFF2-40B4-BE49-F238E27FC236}">
                <a16:creationId xmlns:a16="http://schemas.microsoft.com/office/drawing/2014/main" xmlns="" id="{8664788C-4B06-E4BB-6A9C-E9F2FDF05F56}"/>
              </a:ext>
            </a:extLst>
          </dgm14:cNvPr>
        </a:ext>
      </dgm:extLst>
    </dgm:pt>
    <dgm:pt modelId="{623C29A5-E7E3-4701-A17E-0F89E5BA661B}" type="pres">
      <dgm:prSet presAssocID="{A2E2C2EC-A1FA-473D-BCEE-CD2480F6DB2B}" presName="textRect" presStyleLbl="revTx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11660B6-F37A-40B2-96BF-A4B8AB92CD67}" type="pres">
      <dgm:prSet presAssocID="{56010D15-0DA0-46EB-B674-1A13324645B0}" presName="sibTrans" presStyleLbl="sibTrans2D1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E63B1A8A-02D5-4C36-9F7D-A7047A7A0EBE}" type="pres">
      <dgm:prSet presAssocID="{AF8A06DA-E5D4-4103-81C2-8D9C3B28E0A4}" presName="compNode" presStyleCnt="0"/>
      <dgm:spPr/>
    </dgm:pt>
    <dgm:pt modelId="{CF7B8400-9AB8-4ACE-9272-D6CACD4EBE01}" type="pres">
      <dgm:prSet presAssocID="{AF8A06DA-E5D4-4103-81C2-8D9C3B28E0A4}" presName="pictRect" presStyleLbl="node1" presStyleIdx="2" presStyleCnt="3"/>
      <dgm:spPr>
        <a:blipFill>
          <a:blip xmlns:r="http://schemas.openxmlformats.org/officeDocument/2006/relationships" r:embed="rId3"/>
          <a:srcRect/>
          <a:stretch>
            <a:fillRect l="-24000" r="-24000"/>
          </a:stretch>
        </a:blipFill>
        <a:ln>
          <a:noFill/>
        </a:ln>
        <a:effectLst>
          <a:outerShdw dist="88900" dir="2700000" algn="tl" rotWithShape="0">
            <a:schemeClr val="tx2">
              <a:lumMod val="40000"/>
              <a:lumOff val="60000"/>
              <a:alpha val="40000"/>
            </a:schemeClr>
          </a:outerShdw>
        </a:effectLst>
      </dgm:spPr>
    </dgm:pt>
    <dgm:pt modelId="{D5764CB2-6109-4F73-BAA1-EF3C5505DBD1}" type="pres">
      <dgm:prSet presAssocID="{AF8A06DA-E5D4-4103-81C2-8D9C3B28E0A4}" presName="textRect" presStyleLbl="revTx" presStyleIdx="2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3B81F393-DF3F-4B2E-A8CC-E02C405AEAC3}" srcId="{4F2BCFB0-EC35-4C13-AC8A-84FF67AD1622}" destId="{AF8A06DA-E5D4-4103-81C2-8D9C3B28E0A4}" srcOrd="2" destOrd="0" parTransId="{7CAF63CB-0AFE-476F-A9C3-62DE2C3CACC6}" sibTransId="{43593BFC-BB09-4C85-95B1-699BCA324B63}"/>
    <dgm:cxn modelId="{9DEFFDD7-21DA-4645-9E45-55B0132191FB}" type="presOf" srcId="{AF8A06DA-E5D4-4103-81C2-8D9C3B28E0A4}" destId="{D5764CB2-6109-4F73-BAA1-EF3C5505DBD1}" srcOrd="0" destOrd="0" presId="urn:microsoft.com/office/officeart/2005/8/layout/pList1"/>
    <dgm:cxn modelId="{60584863-4730-4199-9760-7839875EEEBB}" type="presOf" srcId="{4F2BCFB0-EC35-4C13-AC8A-84FF67AD1622}" destId="{F4219F55-D147-4EEA-BE48-6B7FBD3C04C2}" srcOrd="0" destOrd="0" presId="urn:microsoft.com/office/officeart/2005/8/layout/pList1"/>
    <dgm:cxn modelId="{3EAD01F9-B10C-47CE-87C9-387CA3872FF2}" type="presOf" srcId="{A2E2C2EC-A1FA-473D-BCEE-CD2480F6DB2B}" destId="{623C29A5-E7E3-4701-A17E-0F89E5BA661B}" srcOrd="0" destOrd="0" presId="urn:microsoft.com/office/officeart/2005/8/layout/pList1"/>
    <dgm:cxn modelId="{8E6C320B-F3C8-429E-865D-B44E05E23A1A}" type="presOf" srcId="{56010D15-0DA0-46EB-B674-1A13324645B0}" destId="{B11660B6-F37A-40B2-96BF-A4B8AB92CD67}" srcOrd="0" destOrd="0" presId="urn:microsoft.com/office/officeart/2005/8/layout/pList1"/>
    <dgm:cxn modelId="{F2D16DE1-263E-4E05-BCA8-6CDC8EFB18FF}" srcId="{4F2BCFB0-EC35-4C13-AC8A-84FF67AD1622}" destId="{6653A607-A364-4E7B-B176-DC8A44A1659A}" srcOrd="0" destOrd="0" parTransId="{C166F1ED-0BD3-451C-8586-8410A75AB5B9}" sibTransId="{2CF8A205-74D7-4D3A-8282-E167269E3C4A}"/>
    <dgm:cxn modelId="{55956690-DDC3-4752-93AA-6AB0B54A5E79}" type="presOf" srcId="{2CF8A205-74D7-4D3A-8282-E167269E3C4A}" destId="{E2D01341-FA0D-46B3-A773-339A89262C57}" srcOrd="0" destOrd="0" presId="urn:microsoft.com/office/officeart/2005/8/layout/pList1"/>
    <dgm:cxn modelId="{EA4FBE7A-2061-4B21-BEC7-A489F8588C11}" srcId="{4F2BCFB0-EC35-4C13-AC8A-84FF67AD1622}" destId="{A2E2C2EC-A1FA-473D-BCEE-CD2480F6DB2B}" srcOrd="1" destOrd="0" parTransId="{4ADF8843-E655-4EF9-B2ED-5F8F0286CB0A}" sibTransId="{56010D15-0DA0-46EB-B674-1A13324645B0}"/>
    <dgm:cxn modelId="{21FEEAB6-EEAB-49FB-860E-45EC3B7CBE1F}" type="presOf" srcId="{6653A607-A364-4E7B-B176-DC8A44A1659A}" destId="{81C8CA5F-B113-455D-B9D2-0C2134E339CE}" srcOrd="0" destOrd="0" presId="urn:microsoft.com/office/officeart/2005/8/layout/pList1"/>
    <dgm:cxn modelId="{DE6AB665-1043-4BEF-A012-C9C230F78951}" type="presParOf" srcId="{F4219F55-D147-4EEA-BE48-6B7FBD3C04C2}" destId="{CA8C2D75-9544-407D-901F-06ED1CDA18C9}" srcOrd="0" destOrd="0" presId="urn:microsoft.com/office/officeart/2005/8/layout/pList1"/>
    <dgm:cxn modelId="{AEC7AC28-AA3F-463B-BCC7-07B97F2F00BD}" type="presParOf" srcId="{CA8C2D75-9544-407D-901F-06ED1CDA18C9}" destId="{64EE5C10-C6B5-4DA1-91AE-B2C239B5BDEC}" srcOrd="0" destOrd="0" presId="urn:microsoft.com/office/officeart/2005/8/layout/pList1"/>
    <dgm:cxn modelId="{30BD58EF-CEE9-4776-90B8-3C9E43F7B323}" type="presParOf" srcId="{CA8C2D75-9544-407D-901F-06ED1CDA18C9}" destId="{81C8CA5F-B113-455D-B9D2-0C2134E339CE}" srcOrd="1" destOrd="0" presId="urn:microsoft.com/office/officeart/2005/8/layout/pList1"/>
    <dgm:cxn modelId="{69877147-DB7B-4320-9A53-899BB72DB0D3}" type="presParOf" srcId="{F4219F55-D147-4EEA-BE48-6B7FBD3C04C2}" destId="{E2D01341-FA0D-46B3-A773-339A89262C57}" srcOrd="1" destOrd="0" presId="urn:microsoft.com/office/officeart/2005/8/layout/pList1"/>
    <dgm:cxn modelId="{E7061B45-6BA1-4366-AE1C-3AEE57FF76CE}" type="presParOf" srcId="{F4219F55-D147-4EEA-BE48-6B7FBD3C04C2}" destId="{DF0A9108-3EBB-42EC-98BF-06DFC584EC19}" srcOrd="2" destOrd="0" presId="urn:microsoft.com/office/officeart/2005/8/layout/pList1"/>
    <dgm:cxn modelId="{13E89021-211F-47D3-9CF4-EDC94CCA0227}" type="presParOf" srcId="{DF0A9108-3EBB-42EC-98BF-06DFC584EC19}" destId="{F2528C98-095A-4635-B318-771B11F1C3E9}" srcOrd="0" destOrd="0" presId="urn:microsoft.com/office/officeart/2005/8/layout/pList1"/>
    <dgm:cxn modelId="{EEFAA106-437E-43A6-A753-99217AE79240}" type="presParOf" srcId="{DF0A9108-3EBB-42EC-98BF-06DFC584EC19}" destId="{623C29A5-E7E3-4701-A17E-0F89E5BA661B}" srcOrd="1" destOrd="0" presId="urn:microsoft.com/office/officeart/2005/8/layout/pList1"/>
    <dgm:cxn modelId="{B7039D7B-85A0-458F-B28C-B0619B3E06A0}" type="presParOf" srcId="{F4219F55-D147-4EEA-BE48-6B7FBD3C04C2}" destId="{B11660B6-F37A-40B2-96BF-A4B8AB92CD67}" srcOrd="3" destOrd="0" presId="urn:microsoft.com/office/officeart/2005/8/layout/pList1"/>
    <dgm:cxn modelId="{C4C3945B-7AAE-422B-979A-314C6C48CE36}" type="presParOf" srcId="{F4219F55-D147-4EEA-BE48-6B7FBD3C04C2}" destId="{E63B1A8A-02D5-4C36-9F7D-A7047A7A0EBE}" srcOrd="4" destOrd="0" presId="urn:microsoft.com/office/officeart/2005/8/layout/pList1"/>
    <dgm:cxn modelId="{ED15FE51-D1A3-4585-B078-E34202B55591}" type="presParOf" srcId="{E63B1A8A-02D5-4C36-9F7D-A7047A7A0EBE}" destId="{CF7B8400-9AB8-4ACE-9272-D6CACD4EBE01}" srcOrd="0" destOrd="0" presId="urn:microsoft.com/office/officeart/2005/8/layout/pList1"/>
    <dgm:cxn modelId="{B4DC3B96-F43E-4A45-93BD-91C77979C81A}" type="presParOf" srcId="{E63B1A8A-02D5-4C36-9F7D-A7047A7A0EBE}" destId="{D5764CB2-6109-4F73-BAA1-EF3C5505DBD1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EE5C10-C6B5-4DA1-91AE-B2C239B5BDEC}">
      <dsp:nvSpPr>
        <dsp:cNvPr id="0" name=""/>
        <dsp:cNvSpPr/>
      </dsp:nvSpPr>
      <dsp:spPr>
        <a:xfrm>
          <a:off x="163515" y="236"/>
          <a:ext cx="3482606" cy="2399515"/>
        </a:xfrm>
        <a:prstGeom prst="round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 w="12700" cap="flat" cmpd="sng" algn="ctr">
          <a:noFill/>
          <a:prstDash val="solid"/>
          <a:miter lim="800000"/>
        </a:ln>
        <a:effectLst>
          <a:outerShdw dist="88900" dir="2700000" algn="tl" rotWithShape="0">
            <a:schemeClr val="tx2">
              <a:lumMod val="40000"/>
              <a:lumOff val="60000"/>
              <a:alpha val="39000"/>
            </a:scheme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C8CA5F-B113-455D-B9D2-0C2134E339CE}">
      <dsp:nvSpPr>
        <dsp:cNvPr id="0" name=""/>
        <dsp:cNvSpPr/>
      </dsp:nvSpPr>
      <dsp:spPr>
        <a:xfrm>
          <a:off x="163515" y="2399751"/>
          <a:ext cx="3482606" cy="1292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ko-KR" sz="2000" kern="1200" dirty="0">
            <a:solidFill>
              <a:schemeClr val="tx1">
                <a:lumMod val="65000"/>
                <a:lumOff val="35000"/>
              </a:schemeClr>
            </a:solidFill>
          </a:endParaRPr>
        </a:p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rPr>
            <a:t>VR / PC GAME</a:t>
          </a:r>
          <a:endParaRPr lang="ko-KR" altLang="en-US" sz="2000" kern="1200" dirty="0">
            <a:solidFill>
              <a:schemeClr val="tx1">
                <a:lumMod val="65000"/>
                <a:lumOff val="35000"/>
              </a:schemeClr>
            </a:solidFill>
            <a:latin typeface="Pretendard Medium" panose="02000603000000020004" pitchFamily="50" charset="-127"/>
            <a:ea typeface="Pretendard Medium" panose="02000603000000020004" pitchFamily="50" charset="-127"/>
            <a:cs typeface="Pretendard Medium" panose="02000603000000020004" pitchFamily="50" charset="-127"/>
          </a:endParaRPr>
        </a:p>
      </dsp:txBody>
      <dsp:txXfrm>
        <a:off x="163515" y="2399751"/>
        <a:ext cx="3482606" cy="1292046"/>
      </dsp:txXfrm>
    </dsp:sp>
    <dsp:sp modelId="{F2528C98-095A-4635-B318-771B11F1C3E9}">
      <dsp:nvSpPr>
        <dsp:cNvPr id="0" name=""/>
        <dsp:cNvSpPr/>
      </dsp:nvSpPr>
      <dsp:spPr>
        <a:xfrm>
          <a:off x="3994528" y="0"/>
          <a:ext cx="3482606" cy="2399515"/>
        </a:xfrm>
        <a:prstGeom prst="roundRect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12700" cap="flat" cmpd="sng" algn="ctr">
          <a:noFill/>
          <a:prstDash val="solid"/>
          <a:miter lim="800000"/>
        </a:ln>
        <a:effectLst>
          <a:outerShdw dist="88900" dir="2700000" algn="ctr" rotWithShape="0">
            <a:schemeClr val="tx2">
              <a:lumMod val="40000"/>
              <a:lumOff val="60000"/>
              <a:alpha val="39000"/>
            </a:scheme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3C29A5-E7E3-4701-A17E-0F89E5BA661B}">
      <dsp:nvSpPr>
        <dsp:cNvPr id="0" name=""/>
        <dsp:cNvSpPr/>
      </dsp:nvSpPr>
      <dsp:spPr>
        <a:xfrm>
          <a:off x="3994528" y="2399751"/>
          <a:ext cx="3482606" cy="1292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ko-KR" sz="2000" kern="1200" dirty="0">
            <a:solidFill>
              <a:schemeClr val="tx1">
                <a:lumMod val="65000"/>
                <a:lumOff val="35000"/>
              </a:schemeClr>
            </a:solidFill>
          </a:endParaRPr>
        </a:p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rPr>
            <a:t>3D </a:t>
          </a:r>
          <a:r>
            <a:rPr lang="ko-KR" altLang="en-US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rPr>
            <a:t>퍼즐 어드벤처 게임</a:t>
          </a:r>
        </a:p>
      </dsp:txBody>
      <dsp:txXfrm>
        <a:off x="3994528" y="2399751"/>
        <a:ext cx="3482606" cy="1292046"/>
      </dsp:txXfrm>
    </dsp:sp>
    <dsp:sp modelId="{CF7B8400-9AB8-4ACE-9272-D6CACD4EBE01}">
      <dsp:nvSpPr>
        <dsp:cNvPr id="0" name=""/>
        <dsp:cNvSpPr/>
      </dsp:nvSpPr>
      <dsp:spPr>
        <a:xfrm>
          <a:off x="7825541" y="236"/>
          <a:ext cx="3482606" cy="2399515"/>
        </a:xfrm>
        <a:prstGeom prst="roundRect">
          <a:avLst/>
        </a:prstGeom>
        <a:blipFill>
          <a:blip xmlns:r="http://schemas.openxmlformats.org/officeDocument/2006/relationships" r:embed="rId3"/>
          <a:srcRect/>
          <a:stretch>
            <a:fillRect l="-24000" r="-24000"/>
          </a:stretch>
        </a:blipFill>
        <a:ln w="12700" cap="flat" cmpd="sng" algn="ctr">
          <a:noFill/>
          <a:prstDash val="solid"/>
          <a:miter lim="800000"/>
        </a:ln>
        <a:effectLst>
          <a:outerShdw dist="88900" dir="2700000" algn="tl" rotWithShape="0">
            <a:schemeClr val="tx2">
              <a:lumMod val="40000"/>
              <a:lumOff val="60000"/>
              <a:alpha val="40000"/>
            </a:scheme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764CB2-6109-4F73-BAA1-EF3C5505DBD1}">
      <dsp:nvSpPr>
        <dsp:cNvPr id="0" name=""/>
        <dsp:cNvSpPr/>
      </dsp:nvSpPr>
      <dsp:spPr>
        <a:xfrm>
          <a:off x="7825541" y="2399751"/>
          <a:ext cx="3482606" cy="1292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ko-KR" sz="2000" kern="1200" dirty="0">
            <a:solidFill>
              <a:schemeClr val="tx1">
                <a:lumMod val="65000"/>
                <a:lumOff val="35000"/>
              </a:schemeClr>
            </a:solidFill>
          </a:endParaRPr>
        </a:p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rPr>
            <a:t>패키지 게임</a:t>
          </a:r>
        </a:p>
      </dsp:txBody>
      <dsp:txXfrm>
        <a:off x="7825541" y="2399751"/>
        <a:ext cx="3482606" cy="1292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50A3EF-2FA5-4A3E-B9AC-4DE1659520A5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FE36A-1C43-49DA-B7BA-52A56BCDDE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475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팀 </a:t>
            </a:r>
            <a:r>
              <a:rPr lang="ko-KR" altLang="en-US" dirty="0" err="1"/>
              <a:t>스코프의</a:t>
            </a:r>
            <a:r>
              <a:rPr lang="ko-KR" altLang="en-US" dirty="0"/>
              <a:t> 발표를 맡게 </a:t>
            </a:r>
            <a:r>
              <a:rPr lang="ko-KR" altLang="en-US"/>
              <a:t>된 </a:t>
            </a:r>
            <a:r>
              <a:rPr lang="ko-KR" altLang="en-US" smtClean="0"/>
              <a:t>김민철입니다</a:t>
            </a:r>
            <a:r>
              <a:rPr lang="en-US" altLang="ko-KR" dirty="0"/>
              <a:t>. </a:t>
            </a:r>
            <a:r>
              <a:rPr lang="ko-KR" altLang="en-US" dirty="0"/>
              <a:t>저희 조는 </a:t>
            </a:r>
            <a:r>
              <a:rPr lang="en-US" altLang="ko-KR" dirty="0"/>
              <a:t>‘</a:t>
            </a:r>
            <a:r>
              <a:rPr lang="ko-KR" altLang="en-US" dirty="0"/>
              <a:t>영혼 탈출</a:t>
            </a:r>
            <a:r>
              <a:rPr lang="en-US" altLang="ko-KR" dirty="0"/>
              <a:t>＇</a:t>
            </a:r>
            <a:r>
              <a:rPr lang="ko-KR" altLang="en-US" dirty="0"/>
              <a:t>이라는 저승을 탈출하는 컨셉의 게임을 제작하였습니다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 </a:t>
            </a:r>
            <a:r>
              <a:rPr lang="ko-KR" altLang="en-US" dirty="0"/>
              <a:t>오른쪽에 보이는 해골 캐릭터는 저희 게임에 나오는 저승사자 캐릭터입니다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FE36A-1C43-49DA-B7BA-52A56BCDDE3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255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</a:t>
            </a:r>
            <a:r>
              <a:rPr lang="en-US" altLang="ko-KR" dirty="0"/>
              <a:t>VR </a:t>
            </a:r>
            <a:r>
              <a:rPr lang="ko-KR" altLang="en-US" dirty="0"/>
              <a:t>기반으로 제작되었음을 말씀드렸으나 </a:t>
            </a:r>
            <a:r>
              <a:rPr lang="en-US" altLang="ko-KR" dirty="0"/>
              <a:t>VR</a:t>
            </a:r>
            <a:r>
              <a:rPr lang="ko-KR" altLang="en-US" dirty="0"/>
              <a:t>과 </a:t>
            </a:r>
            <a:r>
              <a:rPr lang="en-US" altLang="ko-KR" dirty="0"/>
              <a:t>PC </a:t>
            </a:r>
            <a:r>
              <a:rPr lang="ko-KR" altLang="en-US" dirty="0"/>
              <a:t>플랫폼을 모두 염두에 두고 기획을 하게 되었습니다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en-US" altLang="ko-KR" dirty="0"/>
              <a:t>VR</a:t>
            </a:r>
            <a:r>
              <a:rPr lang="ko-KR" altLang="en-US" dirty="0"/>
              <a:t>게임의 특성을 살려 </a:t>
            </a:r>
            <a:r>
              <a:rPr lang="en-US" altLang="ko-KR" dirty="0"/>
              <a:t>3D </a:t>
            </a:r>
            <a:r>
              <a:rPr lang="ko-KR" altLang="en-US" dirty="0"/>
              <a:t>요소를 넣었고 가벼운 장르와 공략의 재미를 느끼도록 어드벤처 장르의 퍼즐 게임으로 장르를 선정하였습니다</a:t>
            </a:r>
            <a:r>
              <a:rPr lang="en-US" altLang="ko-KR" dirty="0"/>
              <a:t>.,</a:t>
            </a:r>
            <a:br>
              <a:rPr lang="en-US" altLang="ko-KR" dirty="0"/>
            </a:br>
            <a:r>
              <a:rPr lang="ko-KR" altLang="en-US" dirty="0"/>
              <a:t>접근성의 확대를 위해 패키지 형식으로 배포를 하여 보다 많은 사람들이 부담 없이 플레이하고 게임의 </a:t>
            </a:r>
            <a:r>
              <a:rPr lang="en-US" altLang="ko-KR" dirty="0"/>
              <a:t>IP</a:t>
            </a:r>
            <a:r>
              <a:rPr lang="ko-KR" altLang="en-US" dirty="0"/>
              <a:t>를 알릴 수 있도록 비즈니스 모델을 설정하였습니다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FE36A-1C43-49DA-B7BA-52A56BCDDE3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851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</a:t>
            </a:r>
            <a:r>
              <a:rPr lang="en-US" altLang="ko-KR" dirty="0"/>
              <a:t>VR</a:t>
            </a:r>
            <a:r>
              <a:rPr lang="ko-KR" altLang="en-US" dirty="0"/>
              <a:t>로 플레이 경험을 제공한다면 어떤 경험을 제공해야 할 지 고민해봤습니다</a:t>
            </a:r>
            <a:r>
              <a:rPr lang="en-US" altLang="ko-KR" dirty="0"/>
              <a:t>. VR</a:t>
            </a:r>
            <a:r>
              <a:rPr lang="ko-KR" altLang="en-US" dirty="0"/>
              <a:t>은 시각과 청각 요소를 제공하여 입체적인 공간적 체험을 할 수 있다는 특징을 가지고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3D </a:t>
            </a:r>
            <a:r>
              <a:rPr lang="ko-KR" altLang="en-US" dirty="0"/>
              <a:t>퍼즐 게임이라는 특징을 살릴 수 있도록 레퍼런스 조사를 해보았는데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MCU</a:t>
            </a:r>
            <a:r>
              <a:rPr lang="ko-KR" altLang="en-US" dirty="0"/>
              <a:t> 닥터 </a:t>
            </a:r>
            <a:r>
              <a:rPr lang="ko-KR" altLang="en-US" dirty="0" err="1"/>
              <a:t>스트레인지</a:t>
            </a:r>
            <a:r>
              <a:rPr lang="ko-KR" altLang="en-US" dirty="0"/>
              <a:t> 시리즈의 미러 </a:t>
            </a:r>
            <a:r>
              <a:rPr lang="ko-KR" altLang="en-US" dirty="0" err="1"/>
              <a:t>디멘션을</a:t>
            </a:r>
            <a:r>
              <a:rPr lang="ko-KR" altLang="en-US" dirty="0"/>
              <a:t> 참고하였습니다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ko-KR" altLang="en-US" dirty="0"/>
              <a:t>영화의 </a:t>
            </a:r>
            <a:r>
              <a:rPr lang="en-US" altLang="ko-KR" dirty="0"/>
              <a:t>cg</a:t>
            </a:r>
            <a:r>
              <a:rPr lang="ko-KR" altLang="en-US" dirty="0"/>
              <a:t>를 보고 시각적 즐거움을 느낀 관객들의 경험처럼 게임에서도 공간을 조작하는 플레이 방식을 도입하였고</a:t>
            </a:r>
            <a:r>
              <a:rPr lang="en-US" altLang="ko-KR" dirty="0"/>
              <a:t>, 3D</a:t>
            </a:r>
            <a:r>
              <a:rPr lang="ko-KR" altLang="en-US" dirty="0"/>
              <a:t> 환경에 몰입하여 플레이할 수 있도록 다양한 공간 </a:t>
            </a:r>
            <a:r>
              <a:rPr lang="ko-KR" altLang="en-US"/>
              <a:t>조각 </a:t>
            </a:r>
            <a:r>
              <a:rPr lang="ko-KR" altLang="en-US" smtClean="0"/>
              <a:t>요소들을 레벨 </a:t>
            </a:r>
            <a:r>
              <a:rPr lang="ko-KR" altLang="en-US" dirty="0"/>
              <a:t>디자인에 포함하였습니다</a:t>
            </a:r>
            <a:r>
              <a:rPr lang="en-US" altLang="ko-KR" dirty="0"/>
              <a:t>. </a:t>
            </a:r>
            <a:r>
              <a:rPr lang="ko-KR" altLang="en-US" dirty="0"/>
              <a:t>또한 이런 컨셉에 부합하도록 논의를 통해 마술사가 영혼 상태로 저승을 탈출하는 시나리오를 구성하였습니다</a:t>
            </a:r>
            <a:r>
              <a:rPr lang="en-US" altLang="ko-KR"/>
              <a:t>. </a:t>
            </a:r>
            <a:r>
              <a:rPr lang="ko-KR" altLang="en-US" smtClean="0"/>
              <a:t>튜토리얼 맵은 저승맵</a:t>
            </a:r>
            <a:r>
              <a:rPr lang="en-US" altLang="ko-KR" smtClean="0"/>
              <a:t>, </a:t>
            </a:r>
            <a:r>
              <a:rPr lang="ko-KR" altLang="en-US" smtClean="0"/>
              <a:t>스테이지 맵 부터는 도심을 배경으로 게임이 진행됩니다</a:t>
            </a:r>
            <a:r>
              <a:rPr lang="en-US" altLang="ko-KR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FE36A-1C43-49DA-B7BA-52A56BCDDE3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1302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저희의 게임은 눈속임으로만 진행하던 유체이탈 마술이</a:t>
            </a:r>
            <a:r>
              <a:rPr lang="en-US" altLang="ko-KR" dirty="0"/>
              <a:t> </a:t>
            </a:r>
            <a:r>
              <a:rPr lang="ko-KR" altLang="en-US" dirty="0"/>
              <a:t>진짜로 성공을 하게 되면서 영혼 상태로 저승에 가게 된 마술사가 저승사자를 피해 이승으로 돌아오는 이야기를 담고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영혼 탈출은 마술사의 </a:t>
            </a:r>
            <a:r>
              <a:rPr lang="en-US" altLang="ko-KR" dirty="0"/>
              <a:t>1</a:t>
            </a:r>
            <a:r>
              <a:rPr lang="ko-KR" altLang="en-US" dirty="0"/>
              <a:t>인칭 시점에서 쫓아오는 저승사자를 피해 물체들을 이동시키거나 회전시키며 길을 만들어내고 골인 지점까지 도달하는 방식의 플레이 스타일을 제공합니다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이러한 방식을 </a:t>
            </a:r>
            <a:r>
              <a:rPr lang="en-US" altLang="ko-KR" dirty="0"/>
              <a:t>VR </a:t>
            </a:r>
            <a:r>
              <a:rPr lang="ko-KR" altLang="en-US" dirty="0"/>
              <a:t>기기와 </a:t>
            </a:r>
            <a:r>
              <a:rPr lang="en-US" altLang="ko-KR" dirty="0"/>
              <a:t>PC</a:t>
            </a:r>
            <a:r>
              <a:rPr lang="ko-KR" altLang="en-US" dirty="0"/>
              <a:t>에서의 간단한 마우스 조작 방식을 통해 플레이를 하실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FE36A-1C43-49DA-B7BA-52A56BCDDE3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196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VR</a:t>
            </a:r>
            <a:r>
              <a:rPr lang="ko-KR" altLang="en-US" dirty="0"/>
              <a:t>이라는 장르의 특성상 </a:t>
            </a:r>
            <a:r>
              <a:rPr lang="ko-KR" altLang="en-US" dirty="0" err="1"/>
              <a:t>어지러움증이나</a:t>
            </a:r>
            <a:r>
              <a:rPr lang="ko-KR" altLang="en-US" dirty="0"/>
              <a:t> 피로감을 느껴서 장시간의 플레이가 어려울 것이라는 의견을 반영하여</a:t>
            </a:r>
            <a:r>
              <a:rPr lang="en-US" altLang="ko-KR" dirty="0"/>
              <a:t>, </a:t>
            </a:r>
            <a:r>
              <a:rPr lang="ko-KR" altLang="en-US" dirty="0"/>
              <a:t>스테이지 형식의 플레이 방식을 채택하였습니다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하루에 적은 시간이라도 조금씩 플레이를 하고 언제든 쉬었다가 다시 플레이를 할 수 있으며 스테이지 형식 특성상 단계적인 클리어 성취감을 제공합니다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스테이지에 게임 내 무료 재화인 별과 코인 시스템을 기획하여 별을 모아 다음 스테이지를 열거나 스테이지 내 코인을 모아서 아이템을 살 수 있도록 하여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/>
              <a:t>개별 </a:t>
            </a:r>
            <a:r>
              <a:rPr lang="ko-KR" altLang="en-US" smtClean="0"/>
              <a:t>스테이지의 반복 </a:t>
            </a:r>
            <a:r>
              <a:rPr lang="ko-KR" altLang="en-US" dirty="0"/>
              <a:t>플레이 동기와 목표를 제공할 수 있도록 기획하였습니다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FE36A-1C43-49DA-B7BA-52A56BCDDE3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652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영혼탈출을 통해 </a:t>
            </a:r>
            <a:r>
              <a:rPr lang="en-US" altLang="ko-KR" dirty="0"/>
              <a:t>VR </a:t>
            </a:r>
            <a:r>
              <a:rPr lang="ko-KR" altLang="en-US" dirty="0"/>
              <a:t>혹은 </a:t>
            </a:r>
            <a:r>
              <a:rPr lang="en-US" altLang="ko-KR" dirty="0"/>
              <a:t>3D </a:t>
            </a:r>
            <a:r>
              <a:rPr lang="ko-KR" altLang="en-US" dirty="0"/>
              <a:t>게임 장르의 입문과 경험을 제공하고 게임 자체 </a:t>
            </a:r>
            <a:r>
              <a:rPr lang="en-US" altLang="ko-KR" dirty="0"/>
              <a:t>IP</a:t>
            </a:r>
            <a:r>
              <a:rPr lang="ko-KR" altLang="en-US" dirty="0"/>
              <a:t>에 대한 홍보가 가능할 것입니다</a:t>
            </a:r>
            <a:r>
              <a:rPr lang="en-US" altLang="ko-KR" dirty="0"/>
              <a:t>. </a:t>
            </a:r>
            <a:r>
              <a:rPr lang="ko-KR" altLang="en-US" dirty="0"/>
              <a:t>게임의 흥행이 성공적이라면 관련 </a:t>
            </a:r>
            <a:r>
              <a:rPr lang="ko-KR" altLang="en-US" dirty="0" err="1"/>
              <a:t>굿즈</a:t>
            </a:r>
            <a:r>
              <a:rPr lang="ko-KR" altLang="en-US" dirty="0"/>
              <a:t> 제작이나 </a:t>
            </a:r>
            <a:r>
              <a:rPr lang="ko-KR" altLang="en-US" dirty="0" err="1"/>
              <a:t>후속작의</a:t>
            </a:r>
            <a:r>
              <a:rPr lang="ko-KR" altLang="en-US"/>
              <a:t> 개발도 </a:t>
            </a:r>
            <a:r>
              <a:rPr lang="ko-KR" altLang="en-US" dirty="0"/>
              <a:t>기대할 수 있으며</a:t>
            </a:r>
            <a:r>
              <a:rPr lang="en-US" altLang="ko-KR" dirty="0"/>
              <a:t>, </a:t>
            </a:r>
            <a:r>
              <a:rPr lang="ko-KR" altLang="en-US" dirty="0"/>
              <a:t>이를 통해 플레이어들에게 새로운 장르의 기대감을 주고 게임 시장 내 </a:t>
            </a:r>
            <a:r>
              <a:rPr lang="en-US" altLang="ko-KR" dirty="0"/>
              <a:t>VR </a:t>
            </a:r>
            <a:r>
              <a:rPr lang="ko-KR" altLang="en-US" dirty="0"/>
              <a:t>분야 확대에 기여할 수 있을 것입니다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4FE36A-1C43-49DA-B7BA-52A56BCDDE3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27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0B7F8EF-1097-658E-F8DF-FC06FF7D8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6083CE83-E5CA-1F8F-D0AF-DF7D789218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81C06F6-95C2-499D-B493-06A7559DF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8BB9DCE-DD8F-A859-3B1C-7FC5AA0BA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1AE519F-FC3D-2405-3656-503B16914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745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8785D24-8AE8-5E4D-920E-436813F63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BD72EE6-46BB-E698-FB69-C9A1C783E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A200120-750F-B3B7-5D37-9483326AF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5A1C2CE-326B-763A-3409-CFDAC491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9095ECE-6FD2-CED9-FCD8-83544586A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461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4AFF7878-CA7D-1225-8CA5-6926507696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320EAD3-B929-B008-2A1B-EFACF077E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B661123-B920-8A60-EF0F-DBF690E76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3E5400E-933C-9F90-AB2F-3D7DDC68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B1764B4-F98F-15C1-E4D1-EFD2C253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51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76A2E1B-41DF-FD7B-A4F7-F8AF4F21E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73E265B-D279-DCE7-8415-920F4DFB7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6F64B5A-4500-33EC-3F21-E834E3248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2531765-3353-07AB-F295-81585F044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9509C7C-AB8A-1969-43AC-0AFB343B2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18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457AC93-B8A5-4F72-29F4-4B1FB9138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B999B783-25CA-52BF-2240-3E867108C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0DC29D5-E3CB-58D7-EDD8-D84B2A427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1A9E1DD-8031-B1AE-B9C0-0A841E819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923D9FA-AB88-AB88-749D-5C8E8050A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802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D1FB351-E9F8-A194-437D-AD83A17FC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F87EAF7-5E70-0FB8-658F-F27D143D2E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B172212A-69C3-06A0-884E-B37E8DF17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0CDD7D61-D76A-9A32-EBBF-46F973EFD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F9CC568-858D-432E-386B-3BD1906B4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6ECB923-0D99-2C25-C3AC-2D1181C29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8710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3C4EB60-9B79-49F1-4813-4A0A80875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DDBFF83-877F-8D94-51DB-D50AC2988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D1A2B4D-A75D-AE05-43F0-669FBC84B6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F752984B-3F75-977F-4E0A-2BF76DF7D3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E4E02E94-B2D8-5833-8898-A510F3DF53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EA7C2E72-4009-D680-165A-A4435F657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7E4EEF06-8EF0-89FC-AD5E-A25B337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0358982D-C792-A267-A08B-018D8DFB3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662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686500-B523-3C68-C3F0-D12BB8AB2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E307D28F-7F03-23CB-08FA-F7351ADE5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99F1A0A1-971D-5260-F8A4-B54CFD316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22E90744-98F6-B44F-C151-0DEFB4145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136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68084525-8325-3BAC-FD76-EE0E63759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EC6FC0F4-504E-5A6F-EE43-D0C1E9FD9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738B9477-8AC8-9ED0-2C68-6EAB2822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889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C30F22C-A3D6-D829-FC9B-65DE137D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FC760AB2-1C20-EE40-46B9-4369CCE66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6B9D3C9D-B0B6-5013-A60A-D6C3DCD03E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1787A99-58C2-6BA2-04FC-EB14A7BDA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4E31824-3585-A8C1-1329-5892F5D47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DA68529-78B8-956C-2887-D509BAE35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13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58B8D48-5636-9772-0568-7D3C6C4A2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7467D7A7-ABF2-09CC-599B-AF8DB787F0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DFCE830-5D69-D390-77D2-FA67CF0475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A7AAF40-5787-44CE-C272-F94E54BDE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1422A56-25D2-10E3-7BEF-BA06D2D12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8AE8A5E-953F-6BAE-89CB-3648C7CAB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880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2BEDB74E-8D0A-231D-4B45-6DDE5BD1C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D392D83-A2CF-EDB6-CEA2-C1C70F191E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EF635DE-1C96-9E3B-F24F-F927C59836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A18EB-EC53-45A1-9A80-063064159AF7}" type="datetimeFigureOut">
              <a:rPr lang="ko-KR" altLang="en-US" smtClean="0"/>
              <a:t>2023-09-10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6CA46F3-BF7E-2EB3-CEBF-48C4DBF702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DCAF662-01C5-D1E7-8F15-1C6A1634E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F3512-94A9-469D-A301-8E16A68FB5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740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스크린샷, 디지털 합성, PC 게임, 3D 모델링이(가) 표시된 사진&#10;&#10;자동 생성된 설명">
            <a:extLst>
              <a:ext uri="{FF2B5EF4-FFF2-40B4-BE49-F238E27FC236}">
                <a16:creationId xmlns:a16="http://schemas.microsoft.com/office/drawing/2014/main" xmlns="" id="{F6B5482A-DF9E-D3C2-BCAA-92D5810DA2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09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4" name="그림 3" descr="만화 영화이(가) 표시된 사진&#10;&#10;자동 생성된 설명">
            <a:extLst>
              <a:ext uri="{FF2B5EF4-FFF2-40B4-BE49-F238E27FC236}">
                <a16:creationId xmlns:a16="http://schemas.microsoft.com/office/drawing/2014/main" xmlns="" id="{AA847E53-F26B-BC54-81D7-8884572989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794" y="2456597"/>
            <a:ext cx="5969582" cy="50774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F6EE631-B088-72EC-FB6D-913940EA52C6}"/>
              </a:ext>
            </a:extLst>
          </p:cNvPr>
          <p:cNvSpPr txBox="1"/>
          <p:nvPr/>
        </p:nvSpPr>
        <p:spPr>
          <a:xfrm>
            <a:off x="2470245" y="3852080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김민철 </a:t>
            </a:r>
            <a:r>
              <a:rPr lang="en-US" altLang="ko-KR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 </a:t>
            </a:r>
            <a:r>
              <a:rPr lang="ko-KR" altLang="en-US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김이설 </a:t>
            </a:r>
            <a:r>
              <a:rPr lang="en-US" altLang="ko-KR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 </a:t>
            </a:r>
            <a:r>
              <a:rPr lang="ko-KR" altLang="en-US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김창종 </a:t>
            </a:r>
            <a:r>
              <a:rPr lang="en-US" altLang="ko-KR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 </a:t>
            </a:r>
            <a:r>
              <a:rPr lang="ko-KR" altLang="en-US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박현준 </a:t>
            </a:r>
            <a:r>
              <a:rPr lang="en-US" altLang="ko-KR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 </a:t>
            </a:r>
            <a:r>
              <a:rPr lang="ko-KR" altLang="en-US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우혁제 </a:t>
            </a:r>
            <a:r>
              <a:rPr lang="en-US" altLang="ko-KR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 </a:t>
            </a:r>
            <a:r>
              <a:rPr lang="ko-KR" altLang="en-US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홍준표</a:t>
            </a:r>
            <a:r>
              <a:rPr lang="en-US" altLang="ko-KR" sz="14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 </a:t>
            </a:r>
            <a:endParaRPr lang="ko-KR" altLang="en-US" sz="14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994484B-989E-8CCE-F67C-8C2FC55369A6}"/>
              </a:ext>
            </a:extLst>
          </p:cNvPr>
          <p:cNvSpPr txBox="1"/>
          <p:nvPr/>
        </p:nvSpPr>
        <p:spPr>
          <a:xfrm>
            <a:off x="1021307" y="3852080"/>
            <a:ext cx="6937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TEAM</a:t>
            </a:r>
            <a:endParaRPr lang="ko-KR" altLang="en-US" sz="1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3BBB41A-0891-A9FD-4355-AA6D771BD0EE}"/>
              </a:ext>
            </a:extLst>
          </p:cNvPr>
          <p:cNvSpPr txBox="1"/>
          <p:nvPr/>
        </p:nvSpPr>
        <p:spPr>
          <a:xfrm>
            <a:off x="1685609" y="3821302"/>
            <a:ext cx="10197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SCOPE</a:t>
            </a:r>
            <a:endParaRPr lang="ko-KR" altLang="en-US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18" name="그림 17" descr="그래픽, 클립아트, 폰트, 만화 영화이(가) 표시된 사진&#10;&#10;자동 생성된 설명">
            <a:extLst>
              <a:ext uri="{FF2B5EF4-FFF2-40B4-BE49-F238E27FC236}">
                <a16:creationId xmlns:a16="http://schemas.microsoft.com/office/drawing/2014/main" xmlns="" id="{8F85F6B3-3CF9-D480-6BDD-2546DF634E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64" y="1592557"/>
            <a:ext cx="5523536" cy="23435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608F91D8-8A66-B962-E9E3-332D8A3540FE}"/>
              </a:ext>
            </a:extLst>
          </p:cNvPr>
          <p:cNvSpPr txBox="1"/>
          <p:nvPr/>
        </p:nvSpPr>
        <p:spPr>
          <a:xfrm>
            <a:off x="1021307" y="1478826"/>
            <a:ext cx="23041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3D 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퍼즐 어드벤처 게임</a:t>
            </a:r>
          </a:p>
        </p:txBody>
      </p:sp>
    </p:spTree>
    <p:extLst>
      <p:ext uri="{BB962C8B-B14F-4D97-AF65-F5344CB8AC3E}">
        <p14:creationId xmlns:p14="http://schemas.microsoft.com/office/powerpoint/2010/main" val="3388063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다이어그램 11">
            <a:extLst>
              <a:ext uri="{FF2B5EF4-FFF2-40B4-BE49-F238E27FC236}">
                <a16:creationId xmlns:a16="http://schemas.microsoft.com/office/drawing/2014/main" xmlns="" id="{6BAA66D4-70A0-9DA3-E593-F85CBD758C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730241"/>
              </p:ext>
            </p:extLst>
          </p:nvPr>
        </p:nvGraphicFramePr>
        <p:xfrm>
          <a:off x="360168" y="1078462"/>
          <a:ext cx="11471663" cy="3692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BCDF9B5-7607-935E-10BE-96EA921561B4}"/>
              </a:ext>
            </a:extLst>
          </p:cNvPr>
          <p:cNvSpPr txBox="1"/>
          <p:nvPr/>
        </p:nvSpPr>
        <p:spPr>
          <a:xfrm>
            <a:off x="134888" y="117532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게임 소개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CE6DC98-FA47-FFD1-3003-141EDE07F715}"/>
              </a:ext>
            </a:extLst>
          </p:cNvPr>
          <p:cNvSpPr txBox="1"/>
          <p:nvPr/>
        </p:nvSpPr>
        <p:spPr>
          <a:xfrm>
            <a:off x="1902126" y="3682877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Genre</a:t>
            </a:r>
            <a:endParaRPr lang="ko-KR" altLang="en-US" sz="1200" dirty="0">
              <a:solidFill>
                <a:schemeClr val="bg2">
                  <a:lumMod val="50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D922FE2B-7A77-AAA2-F0DF-876CC0365E42}"/>
              </a:ext>
            </a:extLst>
          </p:cNvPr>
          <p:cNvSpPr txBox="1"/>
          <p:nvPr/>
        </p:nvSpPr>
        <p:spPr>
          <a:xfrm>
            <a:off x="5718331" y="3639659"/>
            <a:ext cx="7553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Platform</a:t>
            </a:r>
            <a:endParaRPr lang="ko-KR" altLang="en-US" sz="1200" dirty="0">
              <a:solidFill>
                <a:schemeClr val="bg2">
                  <a:lumMod val="50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E3874E79-25B1-5526-720A-CC8D05364AAC}"/>
              </a:ext>
            </a:extLst>
          </p:cNvPr>
          <p:cNvSpPr txBox="1"/>
          <p:nvPr/>
        </p:nvSpPr>
        <p:spPr>
          <a:xfrm>
            <a:off x="9520111" y="3639658"/>
            <a:ext cx="769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Package</a:t>
            </a:r>
            <a:endParaRPr lang="ko-KR" altLang="en-US" sz="1200" dirty="0">
              <a:solidFill>
                <a:schemeClr val="bg2">
                  <a:lumMod val="50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0" name="화살표: 갈매기형 수장 19">
            <a:extLst>
              <a:ext uri="{FF2B5EF4-FFF2-40B4-BE49-F238E27FC236}">
                <a16:creationId xmlns:a16="http://schemas.microsoft.com/office/drawing/2014/main" xmlns="" id="{6E01D17A-A981-A796-45E5-043D08E2103B}"/>
              </a:ext>
            </a:extLst>
          </p:cNvPr>
          <p:cNvSpPr/>
          <p:nvPr/>
        </p:nvSpPr>
        <p:spPr>
          <a:xfrm rot="5400000">
            <a:off x="5900379" y="4659301"/>
            <a:ext cx="391238" cy="814316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화살표: 갈매기형 수장 20">
            <a:extLst>
              <a:ext uri="{FF2B5EF4-FFF2-40B4-BE49-F238E27FC236}">
                <a16:creationId xmlns:a16="http://schemas.microsoft.com/office/drawing/2014/main" xmlns="" id="{CAA6FC60-9D69-8145-71F2-E78521787020}"/>
              </a:ext>
            </a:extLst>
          </p:cNvPr>
          <p:cNvSpPr/>
          <p:nvPr/>
        </p:nvSpPr>
        <p:spPr>
          <a:xfrm rot="5400000">
            <a:off x="5900379" y="4921216"/>
            <a:ext cx="391238" cy="814316"/>
          </a:xfrm>
          <a:prstGeom prst="chevron">
            <a:avLst/>
          </a:prstGeom>
          <a:solidFill>
            <a:srgbClr val="C8D5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3B99BC63-B59E-1238-3011-9C841C0EFB68}"/>
              </a:ext>
            </a:extLst>
          </p:cNvPr>
          <p:cNvSpPr/>
          <p:nvPr/>
        </p:nvSpPr>
        <p:spPr>
          <a:xfrm>
            <a:off x="2240260" y="6096483"/>
            <a:ext cx="7640263" cy="228701"/>
          </a:xfrm>
          <a:prstGeom prst="rect">
            <a:avLst/>
          </a:prstGeom>
          <a:solidFill>
            <a:srgbClr val="C8D5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B21F5706-E5D2-84C3-CB57-AC56214879B0}"/>
              </a:ext>
            </a:extLst>
          </p:cNvPr>
          <p:cNvSpPr txBox="1"/>
          <p:nvPr/>
        </p:nvSpPr>
        <p:spPr>
          <a:xfrm>
            <a:off x="2311472" y="5865652"/>
            <a:ext cx="75690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영혼탈출 마술을 성공한 마술사가 다시 이승으로 돌아가는 게임 </a:t>
            </a:r>
          </a:p>
        </p:txBody>
      </p:sp>
    </p:spTree>
    <p:extLst>
      <p:ext uri="{BB962C8B-B14F-4D97-AF65-F5344CB8AC3E}">
        <p14:creationId xmlns:p14="http://schemas.microsoft.com/office/powerpoint/2010/main" val="3290269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아브렐에서 계속 도형 쳐나오는게 개연성이 맞나고 | 로아 인벤">
            <a:extLst>
              <a:ext uri="{FF2B5EF4-FFF2-40B4-BE49-F238E27FC236}">
                <a16:creationId xmlns:a16="http://schemas.microsoft.com/office/drawing/2014/main" xmlns="" id="{D710B4A6-EC0C-2B38-165A-CBC062284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285" y="3051544"/>
            <a:ext cx="6635715" cy="3806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닥터스트레인지] 에 숨겨진 SF물의 클리셰들(스포 다소 포함)">
            <a:extLst>
              <a:ext uri="{FF2B5EF4-FFF2-40B4-BE49-F238E27FC236}">
                <a16:creationId xmlns:a16="http://schemas.microsoft.com/office/drawing/2014/main" xmlns="" id="{EBF764BF-E5BA-4C7F-E6AE-92D6E0EB0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51544"/>
            <a:ext cx="5985202" cy="3806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C5C8774-239B-BAE2-5C56-25B22B136C43}"/>
              </a:ext>
            </a:extLst>
          </p:cNvPr>
          <p:cNvSpPr txBox="1"/>
          <p:nvPr/>
        </p:nvSpPr>
        <p:spPr>
          <a:xfrm>
            <a:off x="134888" y="117532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기획 의도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A8CE0F5C-3982-F4AF-051D-30BDA8F9097A}"/>
              </a:ext>
            </a:extLst>
          </p:cNvPr>
          <p:cNvSpPr/>
          <p:nvPr/>
        </p:nvSpPr>
        <p:spPr>
          <a:xfrm>
            <a:off x="-1" y="3051544"/>
            <a:ext cx="12192000" cy="3806456"/>
          </a:xfrm>
          <a:prstGeom prst="rect">
            <a:avLst/>
          </a:prstGeom>
          <a:gradFill>
            <a:gsLst>
              <a:gs pos="63000">
                <a:schemeClr val="bg1">
                  <a:alpha val="0"/>
                </a:schemeClr>
              </a:gs>
              <a:gs pos="6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D3EA749-53D9-07D9-F60B-6C62457D3DB5}"/>
              </a:ext>
            </a:extLst>
          </p:cNvPr>
          <p:cNvSpPr txBox="1"/>
          <p:nvPr/>
        </p:nvSpPr>
        <p:spPr>
          <a:xfrm>
            <a:off x="1630989" y="1202610"/>
            <a:ext cx="8930020" cy="875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영화 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&lt;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닥터 </a:t>
            </a:r>
            <a:r>
              <a:rPr lang="ko-KR" altLang="en-US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스트레인지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&gt;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에 등장하는 ‘미러 </a:t>
            </a:r>
            <a:r>
              <a:rPr lang="ko-KR" altLang="en-US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디멘션’을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체험해 보고 싶다는 생각에서 </a:t>
            </a: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출발공간을 조작하고 변형하여 지나갈 수 있는 길을 생성하여 공간적 퍼즐 문제 해결</a:t>
            </a:r>
          </a:p>
        </p:txBody>
      </p:sp>
    </p:spTree>
    <p:extLst>
      <p:ext uri="{BB962C8B-B14F-4D97-AF65-F5344CB8AC3E}">
        <p14:creationId xmlns:p14="http://schemas.microsoft.com/office/powerpoint/2010/main" val="1736600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스크린샷, 디지털 합성, PC 게임, 3D 모델링이(가) 표시된 사진&#10;&#10;자동 생성된 설명">
            <a:extLst>
              <a:ext uri="{FF2B5EF4-FFF2-40B4-BE49-F238E27FC236}">
                <a16:creationId xmlns:a16="http://schemas.microsoft.com/office/drawing/2014/main" xmlns="" id="{99156B82-F408-BCF2-9E84-B98D5D0186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9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xmlns="" id="{813ED489-5B7F-D311-2CCE-19F4A2D5AE3F}"/>
              </a:ext>
            </a:extLst>
          </p:cNvPr>
          <p:cNvSpPr/>
          <p:nvPr/>
        </p:nvSpPr>
        <p:spPr>
          <a:xfrm>
            <a:off x="1654942" y="1778295"/>
            <a:ext cx="3301409" cy="3301409"/>
          </a:xfrm>
          <a:prstGeom prst="ellipse">
            <a:avLst/>
          </a:prstGeom>
          <a:solidFill>
            <a:srgbClr val="FEDAFE">
              <a:alpha val="39000"/>
            </a:srgbClr>
          </a:solidFill>
          <a:ln w="2540">
            <a:solidFill>
              <a:schemeClr val="lt1">
                <a:hueOff val="0"/>
                <a:satOff val="0"/>
                <a:lumOff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89DB0BB-A0EF-8300-1A16-809914AB2D8D}"/>
              </a:ext>
            </a:extLst>
          </p:cNvPr>
          <p:cNvSpPr txBox="1"/>
          <p:nvPr/>
        </p:nvSpPr>
        <p:spPr>
          <a:xfrm>
            <a:off x="134888" y="117532"/>
            <a:ext cx="851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컨셉 설명</a:t>
            </a:r>
          </a:p>
        </p:txBody>
      </p:sp>
      <p:pic>
        <p:nvPicPr>
          <p:cNvPr id="6" name="그림 5" descr="그래픽, 상징, 디자인이(가) 표시된 사진&#10;&#10;자동 생성된 설명">
            <a:extLst>
              <a:ext uri="{FF2B5EF4-FFF2-40B4-BE49-F238E27FC236}">
                <a16:creationId xmlns:a16="http://schemas.microsoft.com/office/drawing/2014/main" xmlns="" id="{219E194A-60DA-AB38-7348-31D51A2ECD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2804751" y="2144575"/>
            <a:ext cx="1521626" cy="2277989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xmlns="" id="{EE6C5D26-CAAB-C65B-7602-C6553250D8F5}"/>
              </a:ext>
            </a:extLst>
          </p:cNvPr>
          <p:cNvSpPr/>
          <p:nvPr/>
        </p:nvSpPr>
        <p:spPr>
          <a:xfrm>
            <a:off x="7235649" y="1778295"/>
            <a:ext cx="3301409" cy="3301409"/>
          </a:xfrm>
          <a:prstGeom prst="ellipse">
            <a:avLst/>
          </a:prstGeom>
          <a:solidFill>
            <a:srgbClr val="FEDAFE">
              <a:alpha val="39000"/>
            </a:srgbClr>
          </a:solidFill>
          <a:ln w="2540">
            <a:solidFill>
              <a:schemeClr val="lt1">
                <a:hueOff val="0"/>
                <a:satOff val="0"/>
                <a:lumOff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5937CE09-6A66-BF5B-2D94-826556F16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94714">
            <a:off x="5834319" y="1710513"/>
            <a:ext cx="6104066" cy="343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851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디지털 합성, PC 게임, 3D 모델링이(가) 표시된 사진&#10;&#10;자동 생성된 설명">
            <a:extLst>
              <a:ext uri="{FF2B5EF4-FFF2-40B4-BE49-F238E27FC236}">
                <a16:creationId xmlns:a16="http://schemas.microsoft.com/office/drawing/2014/main" xmlns="" id="{99156B82-F408-BCF2-9E84-B98D5D0186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9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xmlns="" id="{813ED489-5B7F-D311-2CCE-19F4A2D5AE3F}"/>
              </a:ext>
            </a:extLst>
          </p:cNvPr>
          <p:cNvSpPr/>
          <p:nvPr/>
        </p:nvSpPr>
        <p:spPr>
          <a:xfrm>
            <a:off x="1654942" y="1778295"/>
            <a:ext cx="3301409" cy="3301409"/>
          </a:xfrm>
          <a:prstGeom prst="ellipse">
            <a:avLst/>
          </a:prstGeom>
          <a:solidFill>
            <a:srgbClr val="FEDAFE">
              <a:alpha val="3000"/>
            </a:srgbClr>
          </a:solidFill>
          <a:ln w="2540">
            <a:solidFill>
              <a:schemeClr val="lt1">
                <a:hueOff val="0"/>
                <a:satOff val="0"/>
                <a:lumOff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89DB0BB-A0EF-8300-1A16-809914AB2D8D}"/>
              </a:ext>
            </a:extLst>
          </p:cNvPr>
          <p:cNvSpPr txBox="1"/>
          <p:nvPr/>
        </p:nvSpPr>
        <p:spPr>
          <a:xfrm>
            <a:off x="134888" y="117532"/>
            <a:ext cx="851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컨셉 설명</a:t>
            </a:r>
          </a:p>
        </p:txBody>
      </p:sp>
      <p:pic>
        <p:nvPicPr>
          <p:cNvPr id="6" name="그림 5" descr="그래픽, 상징, 디자인이(가) 표시된 사진&#10;&#10;자동 생성된 설명">
            <a:extLst>
              <a:ext uri="{FF2B5EF4-FFF2-40B4-BE49-F238E27FC236}">
                <a16:creationId xmlns:a16="http://schemas.microsoft.com/office/drawing/2014/main" xmlns="" id="{219E194A-60DA-AB38-7348-31D51A2ECD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2798061" y="2093762"/>
            <a:ext cx="1553365" cy="232550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xmlns="" id="{EE6C5D26-CAAB-C65B-7602-C6553250D8F5}"/>
              </a:ext>
            </a:extLst>
          </p:cNvPr>
          <p:cNvSpPr/>
          <p:nvPr/>
        </p:nvSpPr>
        <p:spPr>
          <a:xfrm>
            <a:off x="7235649" y="1778295"/>
            <a:ext cx="3301409" cy="3301409"/>
          </a:xfrm>
          <a:prstGeom prst="ellipse">
            <a:avLst/>
          </a:prstGeom>
          <a:solidFill>
            <a:srgbClr val="FEDAFE">
              <a:alpha val="3000"/>
            </a:srgbClr>
          </a:solidFill>
          <a:ln w="2540">
            <a:solidFill>
              <a:schemeClr val="lt1">
                <a:hueOff val="0"/>
                <a:satOff val="0"/>
                <a:lumOff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5937CE09-6A66-BF5B-2D94-826556F1668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94714">
            <a:off x="5834320" y="1710513"/>
            <a:ext cx="6104066" cy="343697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6C2C7DF5-4117-1FF7-B9AF-F259E32AE473}"/>
              </a:ext>
            </a:extLst>
          </p:cNvPr>
          <p:cNvSpPr/>
          <p:nvPr/>
        </p:nvSpPr>
        <p:spPr>
          <a:xfrm>
            <a:off x="757556" y="2853668"/>
            <a:ext cx="10676888" cy="1150662"/>
          </a:xfrm>
          <a:prstGeom prst="rect">
            <a:avLst/>
          </a:prstGeom>
          <a:solidFill>
            <a:srgbClr val="C8D5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D137E8BB-DCBC-6ACF-60DB-4FCA2E093256}"/>
              </a:ext>
            </a:extLst>
          </p:cNvPr>
          <p:cNvSpPr txBox="1"/>
          <p:nvPr/>
        </p:nvSpPr>
        <p:spPr>
          <a:xfrm>
            <a:off x="1630990" y="2821378"/>
            <a:ext cx="8930020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마우스 조작을 통해 물체를 옮기거나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공간을 변형하거나 회전시키면서</a:t>
            </a:r>
            <a:endParaRPr lang="en-US" altLang="ko-KR" sz="2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목표 지점까지 도달하는 스테이지 형식의 플레이</a:t>
            </a:r>
          </a:p>
        </p:txBody>
      </p:sp>
    </p:spTree>
    <p:extLst>
      <p:ext uri="{BB962C8B-B14F-4D97-AF65-F5344CB8AC3E}">
        <p14:creationId xmlns:p14="http://schemas.microsoft.com/office/powerpoint/2010/main" val="2105148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C46C152-F568-A19A-0DF2-16C473E1E04F}"/>
              </a:ext>
            </a:extLst>
          </p:cNvPr>
          <p:cNvSpPr txBox="1"/>
          <p:nvPr/>
        </p:nvSpPr>
        <p:spPr>
          <a:xfrm>
            <a:off x="134888" y="117532"/>
            <a:ext cx="4956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영상</a:t>
            </a:r>
          </a:p>
        </p:txBody>
      </p:sp>
      <p:pic>
        <p:nvPicPr>
          <p:cNvPr id="3" name="그림 2" descr="스크린샷, 보라색, PC 게임, 바이올렛색이(가) 표시된 사진&#10;&#10;자동 생성된 설명">
            <a:extLst>
              <a:ext uri="{FF2B5EF4-FFF2-40B4-BE49-F238E27FC236}">
                <a16:creationId xmlns:a16="http://schemas.microsoft.com/office/drawing/2014/main" xmlns="" id="{977626F0-DD74-57D3-9941-48DC883BCD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08" r="4964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0A07D3A-AAB9-5F6E-DF0B-54F1BA4A7F88}"/>
              </a:ext>
            </a:extLst>
          </p:cNvPr>
          <p:cNvSpPr txBox="1"/>
          <p:nvPr/>
        </p:nvSpPr>
        <p:spPr>
          <a:xfrm>
            <a:off x="134888" y="117532"/>
            <a:ext cx="851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스크린샷</a:t>
            </a:r>
          </a:p>
        </p:txBody>
      </p:sp>
    </p:spTree>
    <p:extLst>
      <p:ext uri="{BB962C8B-B14F-4D97-AF65-F5344CB8AC3E}">
        <p14:creationId xmlns:p14="http://schemas.microsoft.com/office/powerpoint/2010/main" val="2802267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E340E7D-7323-CA6D-B53A-E071D2790736}"/>
              </a:ext>
            </a:extLst>
          </p:cNvPr>
          <p:cNvSpPr txBox="1"/>
          <p:nvPr/>
        </p:nvSpPr>
        <p:spPr>
          <a:xfrm>
            <a:off x="134888" y="117532"/>
            <a:ext cx="851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영상</a:t>
            </a:r>
          </a:p>
        </p:txBody>
      </p:sp>
    </p:spTree>
    <p:extLst>
      <p:ext uri="{BB962C8B-B14F-4D97-AF65-F5344CB8AC3E}">
        <p14:creationId xmlns:p14="http://schemas.microsoft.com/office/powerpoint/2010/main" val="245603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스크린샷, 디지털 합성, PC 게임, 3D 모델링이(가) 표시된 사진&#10;&#10;자동 생성된 설명">
            <a:extLst>
              <a:ext uri="{FF2B5EF4-FFF2-40B4-BE49-F238E27FC236}">
                <a16:creationId xmlns:a16="http://schemas.microsoft.com/office/drawing/2014/main" xmlns="" id="{4A403CE6-82E1-8238-842E-C46A2B99FB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09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4D14E8B-551D-31B3-B32A-642F0B0AA3A1}"/>
              </a:ext>
            </a:extLst>
          </p:cNvPr>
          <p:cNvSpPr txBox="1"/>
          <p:nvPr/>
        </p:nvSpPr>
        <p:spPr>
          <a:xfrm>
            <a:off x="4583406" y="3013501"/>
            <a:ext cx="3025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감사합니다</a:t>
            </a:r>
            <a:r>
              <a:rPr lang="en-US" altLang="ko-KR" sz="4800" dirty="0">
                <a:solidFill>
                  <a:schemeClr val="bg1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.</a:t>
            </a:r>
            <a:endParaRPr lang="ko-KR" altLang="en-US" sz="4800" dirty="0">
              <a:solidFill>
                <a:schemeClr val="bg1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5895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1539</TotalTime>
  <Words>308</Words>
  <Application>Microsoft Office PowerPoint</Application>
  <PresentationFormat>사용자 지정</PresentationFormat>
  <Paragraphs>40</Paragraphs>
  <Slides>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굴림</vt:lpstr>
      <vt:lpstr>Arial</vt:lpstr>
      <vt:lpstr>맑은 고딕</vt:lpstr>
      <vt:lpstr>Pretendard ExtraBold</vt:lpstr>
      <vt:lpstr>Pretendard Medium</vt:lpstr>
      <vt:lpstr>Pretendard Light</vt:lpstr>
      <vt:lpstr>Pretendard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김이설</dc:creator>
  <cp:lastModifiedBy>user</cp:lastModifiedBy>
  <cp:revision>18</cp:revision>
  <dcterms:created xsi:type="dcterms:W3CDTF">2023-07-02T06:38:55Z</dcterms:created>
  <dcterms:modified xsi:type="dcterms:W3CDTF">2023-09-09T19:13:32Z</dcterms:modified>
</cp:coreProperties>
</file>

<file path=docProps/thumbnail.jpeg>
</file>